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giIN4af7Q/Yy4ZChkxxye6gdXs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f2fd3483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f2fd3483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df2fd3483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>
                <a:solidFill>
                  <a:srgbClr val="FF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0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Communication Skills</a:t>
            </a:r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70866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Class X , Ch-1 Communication Skills: II( IT #402)</a:t>
            </a:r>
            <a:endParaRPr/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Session 4: Communication Cycle and Importance of Feedback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By : Gitashree Nayak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Mob No. : 9439656911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13F8B5E9-8313-B7D2-195C-DC4359422D4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f2fd3483c_0_0"/>
          <p:cNvSpPr txBox="1">
            <a:spLocks noGrp="1"/>
          </p:cNvSpPr>
          <p:nvPr>
            <p:ph type="ctrTitle"/>
          </p:nvPr>
        </p:nvSpPr>
        <p:spPr>
          <a:xfrm>
            <a:off x="685800" y="213200"/>
            <a:ext cx="7772400" cy="822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None/>
            </a:pPr>
            <a:r>
              <a:rPr lang="en-US" dirty="0"/>
              <a:t>Learning Outcome of this Session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" name="Google Shape;104;gdf2fd3483c_0_0"/>
          <p:cNvSpPr txBox="1">
            <a:spLocks noGrp="1"/>
          </p:cNvSpPr>
          <p:nvPr>
            <p:ph type="subTitle" idx="1"/>
          </p:nvPr>
        </p:nvSpPr>
        <p:spPr>
          <a:xfrm>
            <a:off x="522250" y="1035200"/>
            <a:ext cx="7935900" cy="4603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>
                <a:solidFill>
                  <a:schemeClr val="dk1"/>
                </a:solidFill>
              </a:rPr>
              <a:t>What is Feedback?</a:t>
            </a:r>
            <a:endParaRPr>
              <a:solidFill>
                <a:schemeClr val="dk1"/>
              </a:solidFill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>
                <a:solidFill>
                  <a:schemeClr val="dk1"/>
                </a:solidFill>
              </a:rPr>
              <a:t>Importance of Feedback</a:t>
            </a:r>
            <a:endParaRPr>
              <a:solidFill>
                <a:schemeClr val="dk1"/>
              </a:solidFill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>
                <a:solidFill>
                  <a:schemeClr val="dk1"/>
                </a:solidFill>
              </a:rPr>
              <a:t>Types of Feedback</a:t>
            </a:r>
            <a:endParaRPr>
              <a:solidFill>
                <a:schemeClr val="dk1"/>
              </a:solidFill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119C6881-10D7-FC2F-6F27-AEEEEC26096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900" b="1"/>
              <a:t>Q: </a:t>
            </a:r>
            <a:r>
              <a:rPr lang="en-US" sz="3200" b="1"/>
              <a:t>What do you mean by Communication Cycle?</a:t>
            </a:r>
            <a:endParaRPr/>
          </a:p>
          <a:p>
            <a:pPr marL="342900" lvl="0" indent="-342900" algn="just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900"/>
              <a:t>A communication cycle refers to the process by which a message is developed and sent to the recipient through a selected channel and after interpreting and understanding the message receiver give feedback to sender</a:t>
            </a:r>
            <a:r>
              <a:rPr lang="en-US" sz="3200"/>
              <a:t>.</a:t>
            </a:r>
            <a:endParaRPr/>
          </a:p>
          <a:p>
            <a:pPr marL="342900" lvl="0" indent="-182880" algn="just" rtl="0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/>
          </a:p>
          <a:p>
            <a:pPr marL="342900" lvl="0" indent="-182880" algn="just" rtl="0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/>
          </a:p>
          <a:p>
            <a:pPr marL="342900" lvl="0" indent="-182880" algn="just" rtl="0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/>
          </a:p>
          <a:p>
            <a:pPr marL="342900" lvl="0" indent="-182880" algn="just" rtl="0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/>
          </a:p>
          <a:p>
            <a:pPr marL="0" lvl="0" indent="0" algn="l" rtl="0">
              <a:spcBef>
                <a:spcPts val="50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262890" algn="l" rtl="0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262890" algn="l" rtl="0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262890" algn="l" rtl="0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262890" algn="l" rtl="0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262890" algn="l" rtl="0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262890" algn="l" rtl="0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262890" algn="l" rtl="0">
              <a:spcBef>
                <a:spcPts val="25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252"/>
              </a:spcBef>
              <a:spcAft>
                <a:spcPts val="0"/>
              </a:spcAft>
              <a:buClr>
                <a:srgbClr val="231F20"/>
              </a:buClr>
              <a:buSzPct val="100000"/>
              <a:buNone/>
            </a:pPr>
            <a:r>
              <a:rPr lang="en-US" sz="1800">
                <a:solidFill>
                  <a:srgbClr val="231F20"/>
                </a:solidFill>
                <a:latin typeface="Calibri"/>
                <a:ea typeface="Calibri"/>
                <a:cs typeface="Calibri"/>
                <a:sym typeface="Calibri"/>
              </a:rPr>
              <a:t>      Fig: 3.1 Non-verbal communication </a:t>
            </a:r>
            <a:endParaRPr sz="18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2852936"/>
            <a:ext cx="5695528" cy="2784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7E1FB3DE-2D00-2167-94D6-CB3D1190355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FEEDBACK</a:t>
            </a:r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Feedback is an important part of the communication cycle. For effective communication, it is important that the sender receives an acknowledgement from the receiver about getting the message across.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pic>
        <p:nvPicPr>
          <p:cNvPr id="118" name="Google Shape;11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2780928"/>
            <a:ext cx="6609928" cy="2705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404CA855-521E-F988-75E7-61F84EF7920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Types of Feedback</a:t>
            </a:r>
            <a:endParaRPr/>
          </a:p>
        </p:txBody>
      </p:sp>
      <p:sp>
        <p:nvSpPr>
          <p:cNvPr id="124" name="Google Shape;124;p4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435280" cy="521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 b="1"/>
              <a:t>POSITIVE FEEDBACK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Examples: 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I noticed you finished the work perfectly. Great job!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I really appreciate you taking that call. Can you please also share the details?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2"/>
            </a:pPr>
            <a:r>
              <a:rPr lang="en-US" sz="2000" b="1"/>
              <a:t>NEGATIVE FEEDBACK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Examples: 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You keep forgetting to smile at the hotel guests when you talk to them.I really appreciate you taking that call. Can you please also share the details?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   You take really long to reply to e-mails! Are you always so busy? </a:t>
            </a:r>
            <a:endParaRPr sz="2000"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3"/>
            </a:pPr>
            <a:r>
              <a:rPr lang="en-US" sz="2000" b="1"/>
              <a:t>NO FEEDBACK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Examples: 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It is also a feedback in itself which indicates disagreement of ideas.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2FC0F13D-1818-2068-9E1C-72680D4594E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Feedback</a:t>
            </a:r>
            <a:endParaRPr/>
          </a:p>
        </p:txBody>
      </p:sp>
      <p:sp>
        <p:nvSpPr>
          <p:cNvPr id="130" name="Google Shape;130;p5"/>
          <p:cNvSpPr txBox="1"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Feedback, if shared properly, can help reinforce existing strengths and can increase the recipient’s abilities to rectify errors. It can have a long-term effect in managing and achieving goals.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1"/>
              <a:t>A good feedback is one that is: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 b="1"/>
              <a:t>Specific:</a:t>
            </a:r>
            <a:r>
              <a:rPr lang="en-US" sz="2000"/>
              <a:t> Avoid general comments. Try to include examples to clarify your statement. Offering alternatives rather than just giving advice allows the receiver to decide what to do with your feedback.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 b="1"/>
              <a:t>Timely:</a:t>
            </a:r>
            <a:r>
              <a:rPr lang="en-US" sz="2000"/>
              <a:t> Being prompt is the key, since feedback loses its impact if delayed for too long.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 b="1"/>
              <a:t>Polite:</a:t>
            </a:r>
            <a:r>
              <a:rPr lang="en-US" sz="2000"/>
              <a:t> While it is important to share feedback, the recipient should not feel offended by the language of the feedback.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 b="1"/>
              <a:t>Offering continuing support: </a:t>
            </a:r>
            <a:r>
              <a:rPr lang="en-US" sz="2000"/>
              <a:t>Feedback sharing should be a continuous process. After offering feedback, let recipients know you are available for support.</a:t>
            </a:r>
            <a:endParaRPr sz="200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2C82F10D-03E0-9FAC-568D-92BC94BED1F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Importance of Feedback</a:t>
            </a:r>
            <a:endParaRPr/>
          </a:p>
        </p:txBody>
      </p:sp>
      <p:sp>
        <p:nvSpPr>
          <p:cNvPr id="136" name="Google Shape;136;p6"/>
          <p:cNvSpPr txBox="1"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lang="en-US" sz="2000" b="1"/>
              <a:t>It validates effective listening: </a:t>
            </a:r>
            <a:r>
              <a:rPr lang="en-US" sz="2000"/>
              <a:t>The person providing the feedback knows they have been understood (or received) and that their feedback provides some value.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lang="en-US" sz="2000" b="1"/>
              <a:t>It motivates: </a:t>
            </a:r>
            <a:r>
              <a:rPr lang="en-US" sz="2000"/>
              <a:t>Feedback can motivate people to build better work relationships and continue the good work that is being appreciated.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lang="en-US" sz="2000" b="1"/>
              <a:t>It is always there: </a:t>
            </a:r>
            <a:r>
              <a:rPr lang="en-US" sz="2000"/>
              <a:t>Every time we speak to a person, we communicate feedback so it is impossible not to provide one.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lang="en-US" sz="2000" b="1"/>
              <a:t>It boosts learning: </a:t>
            </a:r>
            <a:r>
              <a:rPr lang="en-US" sz="2000"/>
              <a:t>Feedback is important to remain focused on goals, plan  better and develop improved products and services.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</a:pPr>
            <a:r>
              <a:rPr lang="en-US" sz="2000" b="1"/>
              <a:t>It improves performance: </a:t>
            </a:r>
            <a:r>
              <a:rPr lang="en-US" sz="2000"/>
              <a:t>Feedback can help to form better decisions to improve and increase performance.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D6853B7E-AFF9-D1D8-2B2E-EEE5C08A8F9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1"/>
              <a:t>Multiple choice questions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800" b="1"/>
              <a:t>Read the questions carefully and circle the letter (a), (b), (c) or (d) that best answers the question.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US" sz="1800" b="1"/>
              <a:t>Which of these are examples of positive feedback?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 Excellent, your work has improved. 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I noticed your dedication towards the project.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You are always doing it the wrong way.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 All of the above.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2"/>
            </a:pPr>
            <a:r>
              <a:rPr lang="en-US" sz="1800" b="1"/>
              <a:t>Which of these are examples of negative feedback?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I hate to tell you this but your drawing skills are poor. 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You can surely improve your drawing.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This is a good drawing but you can do better.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None of the above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41CC3060-E9BC-4106-72C9-E615D894EA4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48" name="Google Shape;148;p8"/>
          <p:cNvSpPr txBox="1"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3"/>
            </a:pPr>
            <a:r>
              <a:rPr lang="en-US" sz="1800" b="1"/>
              <a:t>Which of the following are effective components of a good feedback?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Detailed and time consuming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Direct and honest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Specific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US" sz="1800"/>
              <a:t>Opinion-based</a:t>
            </a:r>
            <a:endParaRPr/>
          </a:p>
          <a:p>
            <a:pPr marL="342900" lvl="0" indent="-2540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EDF6007B-95C0-F257-C4C4-887D4EE3EE8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4860" y="1276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645</Words>
  <Application>Microsoft Office PowerPoint</Application>
  <PresentationFormat>On-screen Show (4:3)</PresentationFormat>
  <Paragraphs>75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Communication Skills</vt:lpstr>
      <vt:lpstr>Learning Outcome of this Session </vt:lpstr>
      <vt:lpstr>Introduction</vt:lpstr>
      <vt:lpstr>FEEDBACK</vt:lpstr>
      <vt:lpstr>Types of Feedback</vt:lpstr>
      <vt:lpstr>Feedback</vt:lpstr>
      <vt:lpstr>Importance of Feedback</vt:lpstr>
      <vt:lpstr>Home Assignment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2</cp:revision>
  <dcterms:created xsi:type="dcterms:W3CDTF">2020-06-19T05:51:45Z</dcterms:created>
  <dcterms:modified xsi:type="dcterms:W3CDTF">2022-05-04T15:54:36Z</dcterms:modified>
</cp:coreProperties>
</file>